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0"/>
  </p:notesMasterIdLst>
  <p:sldIdLst>
    <p:sldId id="348" r:id="rId2"/>
    <p:sldId id="330" r:id="rId3"/>
    <p:sldId id="329" r:id="rId4"/>
    <p:sldId id="328" r:id="rId5"/>
    <p:sldId id="324" r:id="rId6"/>
    <p:sldId id="321" r:id="rId7"/>
    <p:sldId id="319" r:id="rId8"/>
    <p:sldId id="317" r:id="rId9"/>
    <p:sldId id="318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9" r:id="rId28"/>
    <p:sldId id="259" r:id="rId29"/>
    <p:sldId id="260" r:id="rId30"/>
    <p:sldId id="261" r:id="rId31"/>
    <p:sldId id="262" r:id="rId32"/>
    <p:sldId id="273" r:id="rId33"/>
    <p:sldId id="274" r:id="rId34"/>
    <p:sldId id="275" r:id="rId35"/>
    <p:sldId id="276" r:id="rId36"/>
    <p:sldId id="277" r:id="rId37"/>
    <p:sldId id="278" r:id="rId38"/>
    <p:sldId id="267" r:id="rId39"/>
    <p:sldId id="268" r:id="rId40"/>
    <p:sldId id="269" r:id="rId41"/>
    <p:sldId id="270" r:id="rId42"/>
    <p:sldId id="271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287" r:id="rId7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A35D-444D-B30E-54D8-94DCA572D230}" v="15" dt="2026-01-26T22:08:25.400"/>
    <p1510:client id="{56BC5C9A-1649-BF53-CF77-CA4C37096E7D}" v="61" dt="2026-01-26T21:24:46.691"/>
    <p1510:client id="{5E1D0B90-0E2E-0FAC-8279-7CB97711B486}" v="7" dt="2026-01-27T11:37:44.953"/>
    <p1510:client id="{6BD61BD4-9E6F-6C7F-1933-25B47A3AF4FC}" v="117" dt="2026-01-27T00:14:18.468"/>
    <p1510:client id="{B5142631-BDF2-D066-4FA5-EC6124F08DCF}" v="14" dt="2026-01-27T02:36:28.822"/>
    <p1510:client id="{C287F274-92D5-5FEC-0A42-04F989169F0D}" v="842" dt="2026-01-27T01:27:15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D9EAD-EF31-4E16-821B-F322436EA907}" type="datetimeFigureOut">
              <a:rPr lang="es-CO" smtClean="0"/>
              <a:t>27/01/2026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789F8-4B04-43B7-95A8-71DDDFB5E2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82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88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C2ED-3FCD-7B5C-142C-123E9709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F24793-C7CC-2382-2EBD-D4831D5BB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A1620F-CDBE-EC60-BE08-7BD8413AF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B02BC7-2585-31C1-8C6A-6B6F314E7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28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58BC-0D24-7C74-A53C-744CFCDD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06C11F-65E7-8F99-E3C7-CC08E8848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0342AD-DC56-C228-5859-9465B8D0E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9B61F6-D580-FC8B-02F9-B0F0135DA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137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6ABA-C16D-30D6-0A51-37498093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4D77B48-578E-0233-7B84-2D2CA1776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0AB204F-4D3F-A32A-D6F3-920D8BF31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B54971-0CA9-67DF-B117-2938A41CE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83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18044-07F0-C3DB-4155-A6641C37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C768B4E-2A7B-80BA-A02F-02C78A6A1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198ABF-E51F-D6C2-4465-177EA30AB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119653-BE34-74F7-65BB-66A20696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32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E5A47-2D9E-D676-53E7-C97774392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EEA82A-B5F5-AACC-5671-414A4C869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4D5F0C-F9C3-FDED-8441-FCD7C473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75B8CA-922E-76A6-3D40-CFB85094F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429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88129-1F96-0CBD-79FB-F5A0B52B0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5BBAECC-5F57-CFB8-5024-8141CF87F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D24077-4F81-1F97-171C-BC9D07CA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939BBC-5389-DE76-AA76-C441AD760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2754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F4F5-4FC8-6633-C0CC-286D4CF9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7EF0C3-96D1-8CBF-E6C1-B6493DB7A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D9FDAD-D037-0399-89C9-801C9146A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4CDAC-C60A-DDDB-A826-00E90349D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715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3E6D-7759-5180-2BE8-8A3EF573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B5AA6A-6C2B-385F-6130-7A5AA2985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035977-12D2-59CD-C0F8-501E74BA4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947F1E-AB1D-A367-220F-1F54BA8F7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5276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5408-EF5E-161B-0242-7B07BB3F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97979D-800D-ECCD-6874-4119800A9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8103EA-FC1B-2F6E-277B-8B6949A2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4F11F7-25FA-3609-08DE-9F93D497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796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84C1-D713-7093-5860-C182458EE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158E06-5790-2FE4-8300-B8E00CE4E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AFF2BB-5A38-B319-2824-63899152A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86FFFA-0001-C27A-2EED-3340D3276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34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916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E2BD-6667-3F1D-A0AD-4D31D786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E8F921-43DC-64A1-6C5D-2F21A9C83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C53F6A-C6C2-D4D7-B03F-37EC6ABD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4249E1-9AA8-92FB-A4C1-5AAB434DB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0947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DE45C-9FC6-10DA-2D3E-72EC6C14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F27F95-3BB3-4CBF-91A6-6B14E95DD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9E851E-4871-B624-A1CB-79B311E2B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F3C0B6-E73A-F78C-55C6-DB702B61C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619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89E8-8897-3E27-5C2A-CF8AF3F23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427CE2-1CB1-E8F0-1177-54B3B8E7F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5DBDA4-F268-DC55-88D1-53B3349BD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0D9904-8B12-8451-7785-075618DAE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3342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8007D-AF18-AD83-EB4D-006A25FD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E305B2-BD11-93AA-5C76-587A49012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530C23-4879-7530-1DED-AAC26C07C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B56580-D49D-5D2D-290C-AD64C3F6C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2907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6A36-B630-8E49-1768-73BA0E0F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AD35DB-F19B-CF52-17A5-FE43CD3FE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0D3D22-A8D4-3C0C-CB54-8B3C3F880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0A09DB-FE29-CF2D-88AF-73692C79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9512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D0E-166C-848E-4969-854A36A8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630AAF-3412-9DF8-6B1A-40CDC5CB1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17E733-3CB5-19D5-8322-C25E01D66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BEB481-892E-5059-7C5C-A067DAE9D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33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A7936-3CCF-E834-543D-8B9B2762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9CC65B-20E8-474F-C38B-6E112B4E2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3CEF4E-E8A8-AA2B-D2F0-78BA96F5B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238C0A-E1F3-091F-A939-7CA6DAD88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5277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03A6-6060-2A95-C369-2B6B23F22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9EC0BE-6B77-0772-C6CC-5BEC7DEF5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810463-A01D-B272-E07A-586556A5E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73F89C-BF53-432F-6C49-E083FCFC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29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31FCD-EB4D-06C8-42CA-2AD07C75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A7D17E-BC5B-79DB-18AE-76CF4DE35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BDEB63-A7AC-E18D-A972-9F472D32E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0DDA15-14D4-DE4F-826B-AAC2352F2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249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9EB1-A004-AB3C-BD02-628DF1BA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1BF7F2-68FD-E197-1609-FEEFEC4C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C9917E-63FA-29C6-7AEB-95777A49E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800F34-8E3D-F390-30F0-B3D12316E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116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265A-FF13-0FD5-4B4E-E5D9DB0A3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318BF2-A20A-A5C4-4A60-9629EAB00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CAD345-9CD7-64B8-D1B5-02745327D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3B12EC-76B3-4CE6-9C97-BB798CB2D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527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78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836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9906-C968-D885-D37F-E36DE360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8A85498-D74D-26E1-791E-C188249B3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89AEEB-15CA-6CC8-9AAC-0CB63D628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93FA3A-0083-8E54-864C-DDEA87348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814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EDE1-337A-F2A9-52FB-A0D9080D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BEFD97-9DE3-93BA-8CDC-9F2ABB248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86EEEB3-C58E-7FA9-8E04-2C453DAC7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688720-0A2C-8A76-C8DE-303279B12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333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6CAD7-B20C-965F-5CFF-57372278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C711FD-B50D-15F6-4713-F6898C453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0C8E89-F2EF-B95F-F7A4-AAFDE1303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854024-2744-3DC2-EE48-FDB5BDE78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218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116F-0DB5-D186-5FDF-F2DC1B6C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BB9CA7-F923-65D7-174A-6CF37945C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FD7854-4875-ECC9-316E-297BB3499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B37437-E2EB-778B-B2C9-8BCE889C8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27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A2AC1-542A-BA7E-2834-93D0514D9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6D97E62-6609-A006-B738-6F6B9CFAE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6D1E60E-6A5B-2B77-71E6-8E5FDF8B8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27229B-1185-596A-C3F1-1A0AC9D28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736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A3B9B-4AE1-53D1-81A1-1DC7D5FC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A49A41-4D0B-EB17-AD74-2CB24543F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0379BA-7E87-799D-6875-FE62D1B3A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EFD84-69E5-13EF-2860-B4655165A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789F8-4B04-43B7-95A8-71DDDFB5E24E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655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6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7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10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7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9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7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1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8ADC-BB89-09D6-9F6D-CC537304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85800" indent="-685800">
              <a:buFont typeface="Arial"/>
              <a:buChar char="•"/>
            </a:pPr>
            <a:r>
              <a:rPr lang="es-ES"/>
              <a:t>Practica</a:t>
            </a:r>
            <a:br>
              <a:rPr lang="es-ES" dirty="0"/>
            </a:br>
            <a:r>
              <a:rPr lang="es-ES"/>
              <a:t>CSS </a:t>
            </a:r>
            <a:r>
              <a:rPr lang="es-ES" err="1"/>
              <a:t>Diner</a:t>
            </a:r>
            <a:br>
              <a:rPr lang="es-ES" dirty="0"/>
            </a:br>
            <a:r>
              <a:rPr lang="es-ES" dirty="0"/>
              <a:t>Flexbox Froggy</a:t>
            </a:r>
            <a:br>
              <a:rPr lang="es-ES"/>
            </a:br>
            <a:r>
              <a:rPr lang="es-ES" dirty="0"/>
              <a:t>Grid</a:t>
            </a:r>
            <a:r>
              <a:rPr lang="es-ES"/>
              <a:t> Garden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1384A-3FDE-6712-118D-68F1C7129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s-ES"/>
              <a:t>Juan David Acevedo </a:t>
            </a:r>
            <a:r>
              <a:rPr lang="es-ES" dirty="0"/>
              <a:t>Gómez</a:t>
            </a:r>
            <a:endParaRPr lang="es-ES"/>
          </a:p>
          <a:p>
            <a:pPr marL="342900" indent="-342900">
              <a:buChar char="•"/>
            </a:pPr>
            <a:r>
              <a:rPr lang="es-ES"/>
              <a:t>Esteban Quiceno Loaiza</a:t>
            </a:r>
          </a:p>
        </p:txBody>
      </p:sp>
    </p:spTree>
    <p:extLst>
      <p:ext uri="{BB962C8B-B14F-4D97-AF65-F5344CB8AC3E}">
        <p14:creationId xmlns:p14="http://schemas.microsoft.com/office/powerpoint/2010/main" val="193162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4E43-8527-0A49-3BE0-C2E25C75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3FD72145-BAA2-7344-7140-FA0E4C68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4EF129A3-56C3-ECD1-1556-01872DC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" y="329013"/>
            <a:ext cx="9959888" cy="4753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46089A-1831-9F1F-783E-4574D130C435}"/>
              </a:ext>
            </a:extLst>
          </p:cNvPr>
          <p:cNvSpPr txBox="1"/>
          <p:nvPr/>
        </p:nvSpPr>
        <p:spPr>
          <a:xfrm>
            <a:off x="479778" y="3894667"/>
            <a:ext cx="3753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:only-child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únicos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del padre.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18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BF954-B82C-56C9-32D5-BCCF78BC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C975BE5-CAB8-1284-75DC-E09E4640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0957742-D805-00F2-9556-74F495D9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74653"/>
            <a:ext cx="10744200" cy="51466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52FD9E4-5C31-6690-0DB2-F541E6979235}"/>
              </a:ext>
            </a:extLst>
          </p:cNvPr>
          <p:cNvSpPr txBox="1"/>
          <p:nvPr/>
        </p:nvSpPr>
        <p:spPr>
          <a:xfrm>
            <a:off x="493889" y="3922889"/>
            <a:ext cx="3810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:last-child para seleccionar el último hijo.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5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5399-4A2E-5D5A-E33D-601B4476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F95CBDB-5264-B294-EA96-8FD50283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2936FAE-72AE-19DF-209C-6EFAC27E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91141"/>
            <a:ext cx="11029950" cy="52565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655247-CEF2-689B-60EA-1A1B81440B6E}"/>
              </a:ext>
            </a:extLst>
          </p:cNvPr>
          <p:cNvSpPr txBox="1"/>
          <p:nvPr/>
        </p:nvSpPr>
        <p:spPr>
          <a:xfrm>
            <a:off x="423333" y="4049889"/>
            <a:ext cx="4289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:nth-child(n) para seleccionar por posición.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9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1CAEA-295A-BD6A-5DE5-C74A7817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629D004-CC43-DB05-17E0-6497571E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34D980-09CE-911C-D398-F8CAFF57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92868"/>
            <a:ext cx="11068050" cy="52435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354B54-BD3A-F7F8-090B-22EE8AFC1655}"/>
              </a:ext>
            </a:extLst>
          </p:cNvPr>
          <p:cNvSpPr txBox="1"/>
          <p:nvPr/>
        </p:nvSpPr>
        <p:spPr>
          <a:xfrm>
            <a:off x="451556" y="4035778"/>
            <a:ext cx="3781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:nth-last-child(n) para seleccionar desde el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17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BF4BC-2712-F379-043F-72F23ADC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F59F173-3FF9-66F6-7A57-61A3D02F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B6465E61-E0DC-54BF-7DFC-D0AFE303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31663"/>
            <a:ext cx="11077575" cy="52612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E04D60-9AC0-C7BD-1A90-9A336ED21C7F}"/>
              </a:ext>
            </a:extLst>
          </p:cNvPr>
          <p:cNvSpPr txBox="1"/>
          <p:nvPr/>
        </p:nvSpPr>
        <p:spPr>
          <a:xfrm>
            <a:off x="536222" y="4134556"/>
            <a:ext cx="3781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:nth-last-child(n) para seleccionar desde el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53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F1F52-C3EC-5918-8B60-91542497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31F0BFA6-3427-78E7-B9FC-FB2A94B9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13B9EE4-5E8A-03A0-7172-9211497F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13035"/>
            <a:ext cx="10934700" cy="52222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6CA821-A6B2-A7A3-C9F6-0559FEFFE3E2}"/>
              </a:ext>
            </a:extLst>
          </p:cNvPr>
          <p:cNvSpPr txBox="1"/>
          <p:nvPr/>
        </p:nvSpPr>
        <p:spPr>
          <a:xfrm>
            <a:off x="508000" y="4021667"/>
            <a:ext cx="3781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:nth-of-type(2n) para seleccionar elementos pares.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73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B626-39FD-33AB-A324-7E8C2ABA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9A717094-E178-3949-713C-1AB07FB5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4306DE4-D8F0-5AA6-0494-B1B6DB8E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74232"/>
            <a:ext cx="11229975" cy="534753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EA54CC7-84D5-5044-5A83-2CAADA235732}"/>
              </a:ext>
            </a:extLst>
          </p:cNvPr>
          <p:cNvSpPr txBox="1"/>
          <p:nvPr/>
        </p:nvSpPr>
        <p:spPr>
          <a:xfrm>
            <a:off x="522111" y="4134556"/>
            <a:ext cx="3810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:nth-of-type(2n+3) para seleccionar elementos con patrón.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69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BE5ED-A189-851D-EEA2-6C16F3BAB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6A6F41D3-A87D-8CE8-FE85-DC80AF90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67A2C840-2848-09BD-E12D-28D49D1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16037"/>
            <a:ext cx="10763250" cy="51115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F4F54A6-2EEF-A290-92BF-D6D5F262193F}"/>
              </a:ext>
            </a:extLst>
          </p:cNvPr>
          <p:cNvSpPr txBox="1"/>
          <p:nvPr/>
        </p:nvSpPr>
        <p:spPr>
          <a:xfrm>
            <a:off x="465667" y="4049889"/>
            <a:ext cx="371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:only-of-type para seleccionar un único tipo dentro del padre.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17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1AE8-F4D9-70A4-A6F2-043E2262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E78B8719-49BF-4A8B-EFE8-72A39ACF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503FB22-0AD3-3F22-AA5A-078B3A65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74679"/>
            <a:ext cx="11068050" cy="52323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F12F04-DB4B-A335-F830-A06752013E1E}"/>
              </a:ext>
            </a:extLst>
          </p:cNvPr>
          <p:cNvSpPr txBox="1"/>
          <p:nvPr/>
        </p:nvSpPr>
        <p:spPr>
          <a:xfrm>
            <a:off x="437444" y="4219222"/>
            <a:ext cx="42051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:last-of-type para seleccionar el último de su tipo.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90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2F0B-7BC5-1C40-D049-E266CA3D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661CA58-5BB8-C7DE-7273-2DB8FAB74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821A3C6-28F2-B260-4092-42564E2A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20787"/>
            <a:ext cx="11163300" cy="530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C1B3BB-71AB-8D54-BF7D-EB801D4019E3}"/>
              </a:ext>
            </a:extLst>
          </p:cNvPr>
          <p:cNvSpPr txBox="1"/>
          <p:nvPr/>
        </p:nvSpPr>
        <p:spPr>
          <a:xfrm>
            <a:off x="592667" y="4092222"/>
            <a:ext cx="379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:empty para seleccionar elementos vacíos.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6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9EF9-40BC-CB85-EC8F-FDC650F86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AD8606BF-19CD-D772-6675-8BDBCCB8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F48610D-5783-B734-EF53-22424D78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11" b="48750"/>
          <a:stretch>
            <a:fillRect/>
          </a:stretch>
        </p:blipFill>
        <p:spPr>
          <a:xfrm>
            <a:off x="167927" y="660226"/>
            <a:ext cx="5759232" cy="5449475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0B2F702-EE66-E8B5-C786-D98A6FAF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71" y="657095"/>
            <a:ext cx="5804510" cy="54498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779D78C-D4E5-6633-1AD0-2C9CEA5BA49E}"/>
              </a:ext>
            </a:extLst>
          </p:cNvPr>
          <p:cNvSpPr txBox="1"/>
          <p:nvPr/>
        </p:nvSpPr>
        <p:spPr>
          <a:xfrm>
            <a:off x="3479321" y="4334773"/>
            <a:ext cx="261668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228600"/>
            <a:r>
              <a:rPr lang="en-US" sz="1600">
                <a:solidFill>
                  <a:srgbClr val="FFFFFF"/>
                </a:solidFill>
              </a:rPr>
              <a:t>Aprendí a seleccionar elementos por etiqueta (ejemplo: plate).</a:t>
            </a:r>
          </a:p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AC6DBC-BE08-62F9-C418-A1AFA549CFD4}"/>
              </a:ext>
            </a:extLst>
          </p:cNvPr>
          <p:cNvSpPr txBox="1"/>
          <p:nvPr/>
        </p:nvSpPr>
        <p:spPr>
          <a:xfrm>
            <a:off x="9503433" y="4737340"/>
            <a:ext cx="26885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todos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bento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0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2C575-5CCF-97C5-DAE1-E2118D3E5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572E0FA-E462-23F2-3100-E3215DCF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AE77AE94-25C8-2FC6-08FE-35B23DEF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92199"/>
            <a:ext cx="11382375" cy="54353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80067E-D517-92C8-2BF5-D11A455B3568}"/>
              </a:ext>
            </a:extLst>
          </p:cNvPr>
          <p:cNvSpPr txBox="1"/>
          <p:nvPr/>
        </p:nvSpPr>
        <p:spPr>
          <a:xfrm>
            <a:off x="635000" y="4233333"/>
            <a:ext cx="379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:not(.small) para excluir elementos con clase.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96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2A57-98C1-57B2-E7E3-CA8E9694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062B5EF2-7048-C7BA-5AAF-91E75F28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E789CAAC-0DC2-B28E-9328-3118355D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40230"/>
            <a:ext cx="11620500" cy="553933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6D84BD-FD13-3793-BB09-3F56893411D6}"/>
              </a:ext>
            </a:extLst>
          </p:cNvPr>
          <p:cNvSpPr txBox="1"/>
          <p:nvPr/>
        </p:nvSpPr>
        <p:spPr>
          <a:xfrm>
            <a:off x="578556" y="4233333"/>
            <a:ext cx="3965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[for] para seleccionar elementos con atributo.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40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6AED-711F-EC4A-D960-AC1C9E9A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12B5B8B-EC03-B339-E0C1-90FD7BFFE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2E9E45-9EF7-93A1-58DF-8433326F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71508"/>
            <a:ext cx="11258550" cy="53815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6768B9-5A79-A7BD-768A-CDA8FBD8D347}"/>
              </a:ext>
            </a:extLst>
          </p:cNvPr>
          <p:cNvSpPr txBox="1"/>
          <p:nvPr/>
        </p:nvSpPr>
        <p:spPr>
          <a:xfrm>
            <a:off x="620889" y="4064000"/>
            <a:ext cx="39228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[for="Luke"]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con valor </a:t>
            </a:r>
            <a:r>
              <a:rPr lang="en-US" err="1"/>
              <a:t>exacto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33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B2AEA-5FD0-E77D-E74A-349DD627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2E0EC63-632D-7E3B-8708-B38DBB1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D2690620-25A2-FE53-F1F2-2F6717C1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8132"/>
            <a:ext cx="11410950" cy="54511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7E4DB25-3C89-C0C0-6DD0-0BBA21162C71}"/>
              </a:ext>
            </a:extLst>
          </p:cNvPr>
          <p:cNvSpPr txBox="1"/>
          <p:nvPr/>
        </p:nvSpPr>
        <p:spPr>
          <a:xfrm>
            <a:off x="578556" y="4219222"/>
            <a:ext cx="4078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Aprendí</a:t>
            </a:r>
            <a:r>
              <a:rPr lang="en-US">
                <a:ea typeface="+mn-lt"/>
                <a:cs typeface="+mn-lt"/>
              </a:rPr>
              <a:t> a usar </a:t>
            </a:r>
            <a:r>
              <a:rPr lang="en-US">
                <a:latin typeface="Consolas"/>
              </a:rPr>
              <a:t>plate [for]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seleccionar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atributos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dentro</a:t>
            </a:r>
            <a:r>
              <a:rPr lang="en-US">
                <a:ea typeface="+mn-lt"/>
                <a:cs typeface="+mn-lt"/>
              </a:rPr>
              <a:t> de un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82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2467-44ED-9B5D-012F-4C84E864D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C8407FB6-7928-4478-4761-A6FD0DFA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3C4722D-EC02-618C-E0CB-8B839B3B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7271"/>
            <a:ext cx="10544175" cy="50242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D90B76-2E11-1066-E310-5A33A5D09D08}"/>
              </a:ext>
            </a:extLst>
          </p:cNvPr>
          <p:cNvSpPr txBox="1"/>
          <p:nvPr/>
        </p:nvSpPr>
        <p:spPr>
          <a:xfrm>
            <a:off x="663222" y="4064000"/>
            <a:ext cx="371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[for="Vitaly"] para seleccionar atributos con valor exacto.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14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CBFF-E09B-5EAA-FD06-DA576C4E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6A0166CB-C8B2-94FD-6791-D639CC12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86CD1D5-DB24-1579-DA4C-4B8B398D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8285"/>
            <a:ext cx="10791825" cy="51555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98EF06-C169-5668-1D7D-B2A9F778F846}"/>
              </a:ext>
            </a:extLst>
          </p:cNvPr>
          <p:cNvSpPr txBox="1"/>
          <p:nvPr/>
        </p:nvSpPr>
        <p:spPr>
          <a:xfrm>
            <a:off x="465667" y="3951111"/>
            <a:ext cx="3654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[for^="Sa"] para seleccionar atributos que empiezan con un valor.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31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1D8C-A921-278F-CC85-D0552C39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89A83A6A-069B-D2C5-B509-09BD3A52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9BB61E0-1023-C464-822A-775692AA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16327"/>
            <a:ext cx="11372850" cy="54252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8E81C2-BDC8-2C22-F85C-FF36EC97AE28}"/>
              </a:ext>
            </a:extLst>
          </p:cNvPr>
          <p:cNvSpPr txBox="1"/>
          <p:nvPr/>
        </p:nvSpPr>
        <p:spPr>
          <a:xfrm>
            <a:off x="508000" y="4233333"/>
            <a:ext cx="4176890" cy="1505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[for$="ato"] para seleccionar atributos que terminan con un valor.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84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F3C0B-C746-14F2-C3CB-69AEA0D8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954C7419-BA58-F1CD-6793-3CC32DB3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C003914-FC1D-69E6-8669-D9B30CE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94446"/>
            <a:ext cx="11096625" cy="528803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5B1714-FCBC-9D0D-8FAD-03D73F8A7636}"/>
              </a:ext>
            </a:extLst>
          </p:cNvPr>
          <p:cNvSpPr txBox="1"/>
          <p:nvPr/>
        </p:nvSpPr>
        <p:spPr>
          <a:xfrm>
            <a:off x="508000" y="4092222"/>
            <a:ext cx="4049889" cy="1491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[for*="</a:t>
            </a:r>
            <a:r>
              <a:rPr lang="en-US" err="1"/>
              <a:t>obb</a:t>
            </a:r>
            <a:r>
              <a:rPr lang="en-US"/>
              <a:t>"] para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contienen</a:t>
            </a:r>
            <a:r>
              <a:rPr lang="en-US"/>
              <a:t> un valor.</a:t>
            </a:r>
            <a:endParaRPr lang="es-ES"/>
          </a:p>
          <a:p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5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D084-9DCA-625E-591A-9A268D35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D9B6C3A0-67BF-8A87-C31D-2477727CBF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AA8C20E-95E7-6365-1070-AE8A14406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561975"/>
            <a:ext cx="11664950" cy="5734050"/>
          </a:xfrm>
          <a:prstGeom prst="rect">
            <a:avLst/>
          </a:prstGeom>
        </p:spPr>
      </p:pic>
      <p:pic>
        <p:nvPicPr>
          <p:cNvPr id="4" name="Imagen 3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D112B709-8B40-DAC0-1F18-046C5A73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10" name="Imagen 9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829C8FA6-2890-326E-9085-6983E4BD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6731CE-6555-9FBC-4155-F54C919A19D7}"/>
              </a:ext>
            </a:extLst>
          </p:cNvPr>
          <p:cNvSpPr txBox="1"/>
          <p:nvPr/>
        </p:nvSpPr>
        <p:spPr>
          <a:xfrm>
            <a:off x="1594556" y="5009445"/>
            <a:ext cx="3880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flex-end para alinear elementos al final.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95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A49B-D06B-CCC6-4FD1-0D82FD97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B8D7CEFC-DAF6-5D88-2E53-0A0285C24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9473A2-343F-1BA8-69AA-3B0AF513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96728A63-DB15-AAC7-8CF6-FA95BFB9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96F4FDD-50AB-2DEE-38E8-A7BA8950F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20725"/>
            <a:ext cx="11588750" cy="541655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54F617F1-4DBF-4C8B-C67C-709168F7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7" name="Imagen 6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45FF2298-3401-996D-3A0E-64EF5AC6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A756ED-3DEC-FD35-2E2F-9213350FFB25}"/>
              </a:ext>
            </a:extLst>
          </p:cNvPr>
          <p:cNvSpPr txBox="1"/>
          <p:nvPr/>
        </p:nvSpPr>
        <p:spPr>
          <a:xfrm>
            <a:off x="1453444" y="4473222"/>
            <a:ext cx="42756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center para centrar elementos horizontalmente.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71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6C88-4734-DDB4-6C98-09087454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18C8467-B5AC-024F-090D-69243732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0A472A7-A047-48B3-7ADA-21FCDD0E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881976"/>
            <a:ext cx="5775022" cy="5438515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D255212-ECAC-0251-76FE-51AFC30D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24" y="745364"/>
            <a:ext cx="5866748" cy="55760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A8CBEF-5D40-81FF-DD66-D488152197EE}"/>
              </a:ext>
            </a:extLst>
          </p:cNvPr>
          <p:cNvSpPr txBox="1"/>
          <p:nvPr/>
        </p:nvSpPr>
        <p:spPr>
          <a:xfrm>
            <a:off x="3522453" y="4320396"/>
            <a:ext cx="288985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elemento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ID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#fancy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>
              <a:ea typeface="+mn-lt"/>
              <a:cs typeface="+mn-lt"/>
            </a:endParaRP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85399C-B462-838D-2A32-CBE29191BC8D}"/>
              </a:ext>
            </a:extLst>
          </p:cNvPr>
          <p:cNvSpPr txBox="1"/>
          <p:nvPr/>
        </p:nvSpPr>
        <p:spPr>
          <a:xfrm>
            <a:off x="9417169" y="4320396"/>
            <a:ext cx="254479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hijo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directo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plate apple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652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4915-9D4B-4187-B9B2-21235FD0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3CD61250-1583-8DBC-53DB-F00766AFB1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16DD31-FB27-F494-DFBF-12C8664A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48338386-8525-8F15-245D-CC9692C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062306B-BC34-F7BB-D1FA-479C032F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825500"/>
            <a:ext cx="11569700" cy="52070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1D2844F1-B39B-07A9-4574-C12644BE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7" name="Imagen 6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B7A28CF2-0620-4BD5-A5AC-5D208A8C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31BBBF-30E0-339A-8B1E-4B3691579313}"/>
              </a:ext>
            </a:extLst>
          </p:cNvPr>
          <p:cNvSpPr txBox="1"/>
          <p:nvPr/>
        </p:nvSpPr>
        <p:spPr>
          <a:xfrm>
            <a:off x="931333" y="3739445"/>
            <a:ext cx="4981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space-around para distribuir espacio alrededor de los elementos.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1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7EE4-A3D0-2B4D-21C3-2B3D9EE2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F76AF163-386E-1575-CEB6-826DEA186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CB1A4E-CBE5-1D68-6738-331D5241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A140A6F1-8809-7526-7835-C216E852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49" y="1800224"/>
            <a:ext cx="3081487" cy="3081487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D273C36-E79F-5DDB-0660-543FB325A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920750"/>
            <a:ext cx="11645900" cy="50165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9224A62A-370E-3B86-D501-E49BAE2E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259E814F-0D73-EDDF-97A3-59F0A4972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1CC8BC-5176-A1A0-A7DF-ABC39AC9EE10}"/>
              </a:ext>
            </a:extLst>
          </p:cNvPr>
          <p:cNvSpPr txBox="1"/>
          <p:nvPr/>
        </p:nvSpPr>
        <p:spPr>
          <a:xfrm>
            <a:off x="635000" y="3429000"/>
            <a:ext cx="4896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justify-content: space-between para distribuir espacio entre los elementos.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607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30A2-FA9B-8B6A-50A0-9DBF4A7D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3EA68CED-78FA-AC82-3811-DC3F120A2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3C6A5B-FA9A-1675-969E-FE1EF2FE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ABF0C033-4D31-7249-59B0-C37C1791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615950"/>
            <a:ext cx="10521950" cy="56261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F0CA0DDF-33EE-9DBC-8872-C6D551AB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A98AA874-58BB-610B-51EA-A0A098019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BBC945-6B6B-4828-7700-C2A5854DD615}"/>
              </a:ext>
            </a:extLst>
          </p:cNvPr>
          <p:cNvSpPr txBox="1"/>
          <p:nvPr/>
        </p:nvSpPr>
        <p:spPr>
          <a:xfrm>
            <a:off x="1354667" y="4233333"/>
            <a:ext cx="46002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align-items: flex-end para alinear elementos en la parte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951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6049-EB7A-7967-834E-A04B7EACD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D57B47D3-9852-5C72-8410-488F86C0DF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CCBC3-EDC9-AF5B-F218-1DB048A6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Texto, Sitio web&#10;&#10;El contenido generado por IA puede ser incorrecto.">
            <a:extLst>
              <a:ext uri="{FF2B5EF4-FFF2-40B4-BE49-F238E27FC236}">
                <a16:creationId xmlns:a16="http://schemas.microsoft.com/office/drawing/2014/main" id="{2B93FC54-14F9-1E3E-8FCA-415241A2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095375"/>
            <a:ext cx="10198100" cy="4667250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C687E496-2118-6C9E-BB85-326CA59F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0B7A347B-81D6-2EA5-87AD-427A5E2B3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0D1891-6981-67AD-5221-968DA194AD14}"/>
              </a:ext>
            </a:extLst>
          </p:cNvPr>
          <p:cNvSpPr txBox="1"/>
          <p:nvPr/>
        </p:nvSpPr>
        <p:spPr>
          <a:xfrm>
            <a:off x="1354666" y="3429000"/>
            <a:ext cx="54186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justify-content: center para </a:t>
            </a:r>
            <a:r>
              <a:rPr lang="en-US" err="1"/>
              <a:t>centrar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horizontalmente</a:t>
            </a:r>
            <a:r>
              <a:rPr lang="en-US"/>
              <a:t> y </a:t>
            </a:r>
            <a:r>
              <a:rPr lang="en-US">
                <a:latin typeface="Consolas"/>
              </a:rPr>
              <a:t>align-items: center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centrar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verticalmente</a:t>
            </a:r>
            <a:r>
              <a:rPr lang="en-US">
                <a:ea typeface="+mn-lt"/>
                <a:cs typeface="+mn-lt"/>
              </a:rPr>
              <a:t>.</a:t>
            </a:r>
            <a:endParaRPr lang="es-ES"/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36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0196-D255-EF0E-8080-A2EC67AD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8FB72E5F-26DB-A473-5B61-B6548EBEDD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0A6E2-0C4B-1B9F-03BD-050A3E60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E8129583-F0B9-A7AB-1F19-E0B75C02F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552450"/>
            <a:ext cx="11639550" cy="5753100"/>
          </a:xfrm>
          <a:prstGeom prst="rect">
            <a:avLst/>
          </a:prstGeom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B9C96C12-0597-FD4B-EA1D-A3712C0B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F9BC5295-D2E3-F4F0-6CCB-BBFD63074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DAD8512-4BFB-1B56-51DF-34018345EBBB}"/>
              </a:ext>
            </a:extLst>
          </p:cNvPr>
          <p:cNvSpPr txBox="1"/>
          <p:nvPr/>
        </p:nvSpPr>
        <p:spPr>
          <a:xfrm>
            <a:off x="635000" y="3048000"/>
            <a:ext cx="51928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justify-content: space-around para </a:t>
            </a:r>
            <a:r>
              <a:rPr lang="en-US" err="1"/>
              <a:t>distribuir</a:t>
            </a:r>
            <a:r>
              <a:rPr lang="en-US"/>
              <a:t> </a:t>
            </a:r>
            <a:r>
              <a:rPr lang="en-US" err="1"/>
              <a:t>espacio</a:t>
            </a:r>
            <a:r>
              <a:rPr lang="en-US"/>
              <a:t> </a:t>
            </a:r>
            <a:r>
              <a:rPr lang="en-US" err="1"/>
              <a:t>alrededor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y </a:t>
            </a:r>
            <a:r>
              <a:rPr lang="en-US">
                <a:latin typeface="Consolas"/>
              </a:rPr>
              <a:t>align-content: flex-end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agrupar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abajo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065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E92B-6678-9B8A-D6BC-A25158707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24FD14D0-782D-723A-762C-CEA6A1825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3E4582-73C9-D230-634E-68582D2C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263388C-EB78-583E-816A-7F8E00EE2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596900"/>
            <a:ext cx="11658600" cy="5664200"/>
          </a:xfrm>
          <a:prstGeom prst="rect">
            <a:avLst/>
          </a:prstGeom>
        </p:spPr>
      </p:pic>
      <p:pic>
        <p:nvPicPr>
          <p:cNvPr id="11" name="Imagen 10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B5AA3E3F-B201-D4C4-246B-F1A918DD2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12" name="Imagen 11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47A7E5AC-CEC1-8671-7010-35B1956D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6886A8F-C744-CB40-C1EC-FB406483960F}"/>
              </a:ext>
            </a:extLst>
          </p:cNvPr>
          <p:cNvSpPr txBox="1"/>
          <p:nvPr/>
        </p:nvSpPr>
        <p:spPr>
          <a:xfrm>
            <a:off x="719666" y="4120444"/>
            <a:ext cx="47413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flex-direction: row-reverse para invertir el orden horizontal.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37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3A4B-35A8-A68B-CA59-0D09A361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AAFE7748-6DF1-FC31-BD8B-8D2B4EDA46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C94458E7-D67B-5891-B36C-98AB15AA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089" y="-55187"/>
            <a:ext cx="3081487" cy="3081487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0EBD3BAD-20A4-DF3A-A4AA-ADF3A0C0B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41748C2-F8E2-B9E1-5021-C4671FD7D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" y="148209"/>
            <a:ext cx="6026264" cy="4149471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7C6AE2B3-EEA7-1276-7378-1275F12FB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10" y="2799519"/>
            <a:ext cx="6991233" cy="391027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C5B07BE-FACF-0AB1-7DCA-8C0376159E10}"/>
              </a:ext>
            </a:extLst>
          </p:cNvPr>
          <p:cNvSpPr txBox="1"/>
          <p:nvPr/>
        </p:nvSpPr>
        <p:spPr>
          <a:xfrm>
            <a:off x="550333" y="2695222"/>
            <a:ext cx="3570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flex-direction: column para organizar elementos en columna.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53F438-DAC4-18FA-4A31-3C983BBFE765}"/>
              </a:ext>
            </a:extLst>
          </p:cNvPr>
          <p:cNvSpPr txBox="1"/>
          <p:nvPr/>
        </p:nvSpPr>
        <p:spPr>
          <a:xfrm>
            <a:off x="5249334" y="4755445"/>
            <a:ext cx="4176889" cy="210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400" err="1"/>
              <a:t>Aprendí</a:t>
            </a:r>
            <a:r>
              <a:rPr lang="en-US" sz="1400"/>
              <a:t> a usar flex-direction: row-reverse para </a:t>
            </a:r>
            <a:r>
              <a:rPr lang="en-US" sz="1400" err="1"/>
              <a:t>invertir</a:t>
            </a:r>
            <a:r>
              <a:rPr lang="en-US" sz="1400"/>
              <a:t>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orden</a:t>
            </a:r>
            <a:r>
              <a:rPr lang="en-US" sz="1400"/>
              <a:t> horizontal y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>
                <a:latin typeface="Consolas"/>
                <a:ea typeface="+mn-lt"/>
                <a:cs typeface="+mn-lt"/>
              </a:rPr>
              <a:t>justify-content: flex-end</a:t>
            </a:r>
            <a:r>
              <a:rPr lang="en-US" sz="140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alinear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elementos</a:t>
            </a:r>
            <a:r>
              <a:rPr lang="en-US" sz="1400">
                <a:ea typeface="+mn-lt"/>
                <a:cs typeface="+mn-lt"/>
              </a:rPr>
              <a:t> al final del </a:t>
            </a:r>
            <a:r>
              <a:rPr lang="en-US" sz="1400" err="1">
                <a:ea typeface="+mn-lt"/>
                <a:cs typeface="+mn-lt"/>
              </a:rPr>
              <a:t>contenedor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latin typeface="Consolas"/>
            </a:endParaRPr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96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D8B3-D5BC-6D3D-3EA9-E26D8FC9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tano En El Paisaje Forestal Con Nenúfares De Pantano, Troncos De Árboles  Y Hierba De Pantano, Ilustración De Dibujos Animados De Vector De Bosque  Salvaje Con Lago De Río O Vector De">
            <a:extLst>
              <a:ext uri="{FF2B5EF4-FFF2-40B4-BE49-F238E27FC236}">
                <a16:creationId xmlns:a16="http://schemas.microsoft.com/office/drawing/2014/main" id="{41114B21-A980-E702-7C9F-93AEBCA56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interior, flor, oscuro, verde&#10;&#10;El contenido generado por IA puede ser incorrecto.">
            <a:extLst>
              <a:ext uri="{FF2B5EF4-FFF2-40B4-BE49-F238E27FC236}">
                <a16:creationId xmlns:a16="http://schemas.microsoft.com/office/drawing/2014/main" id="{31FD60C4-F4DE-B288-6763-9151A717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65" y="4122800"/>
            <a:ext cx="3081487" cy="3081487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D254644-6D01-C6F8-5FC6-EC0884138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" y="1644948"/>
            <a:ext cx="6418927" cy="5006763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1714246-D366-7D32-0858-93803DD06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6" y="209006"/>
            <a:ext cx="5325979" cy="4177696"/>
          </a:xfrm>
          <a:prstGeom prst="rect">
            <a:avLst/>
          </a:prstGeom>
        </p:spPr>
      </p:pic>
      <p:pic>
        <p:nvPicPr>
          <p:cNvPr id="8" name="Imagen 7" descr="Imagen que contiene tabla, verde, pequeño, naranja&#10;&#10;El contenido generado por IA puede ser incorrecto.">
            <a:extLst>
              <a:ext uri="{FF2B5EF4-FFF2-40B4-BE49-F238E27FC236}">
                <a16:creationId xmlns:a16="http://schemas.microsoft.com/office/drawing/2014/main" id="{6BBD6B3F-F68F-ECD2-FD5F-B9963B3C5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0140"/>
            <a:ext cx="1847850" cy="184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5CFEF2A-8C1F-9E99-F407-5618ADC86A0B}"/>
              </a:ext>
            </a:extLst>
          </p:cNvPr>
          <p:cNvSpPr txBox="1"/>
          <p:nvPr/>
        </p:nvSpPr>
        <p:spPr>
          <a:xfrm>
            <a:off x="508000" y="4007555"/>
            <a:ext cx="48683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columna y </a:t>
            </a:r>
            <a:r>
              <a:rPr lang="en-US">
                <a:latin typeface="Consolas"/>
              </a:rPr>
              <a:t>justify-content: flex-end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alinear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al final del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27B441-E860-8450-69BF-9388E7E57615}"/>
              </a:ext>
            </a:extLst>
          </p:cNvPr>
          <p:cNvSpPr txBox="1"/>
          <p:nvPr/>
        </p:nvSpPr>
        <p:spPr>
          <a:xfrm>
            <a:off x="6787444" y="1806222"/>
            <a:ext cx="4106333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400" err="1"/>
              <a:t>Aprendí</a:t>
            </a:r>
            <a:r>
              <a:rPr lang="en-US" sz="1400"/>
              <a:t> a usar flex-direction: column-reverse para </a:t>
            </a:r>
            <a:r>
              <a:rPr lang="en-US" sz="1400" err="1"/>
              <a:t>invertir</a:t>
            </a:r>
            <a:r>
              <a:rPr lang="en-US" sz="1400"/>
              <a:t> </a:t>
            </a:r>
            <a:r>
              <a:rPr lang="en-US" sz="1400" err="1"/>
              <a:t>el</a:t>
            </a:r>
            <a:r>
              <a:rPr lang="en-US" sz="1400"/>
              <a:t> </a:t>
            </a:r>
            <a:r>
              <a:rPr lang="en-US" sz="1400" err="1"/>
              <a:t>orden</a:t>
            </a:r>
            <a:r>
              <a:rPr lang="en-US" sz="1400"/>
              <a:t> vertical y </a:t>
            </a:r>
            <a:r>
              <a:rPr lang="en-US" sz="1400">
                <a:latin typeface="Consolas"/>
              </a:rPr>
              <a:t>justify-content: space-between</a:t>
            </a:r>
            <a:r>
              <a:rPr lang="en-US" sz="1400">
                <a:ea typeface="+mn-lt"/>
                <a:cs typeface="+mn-lt"/>
              </a:rPr>
              <a:t> para </a:t>
            </a:r>
            <a:r>
              <a:rPr lang="en-US" sz="1400" err="1">
                <a:ea typeface="+mn-lt"/>
                <a:cs typeface="+mn-lt"/>
              </a:rPr>
              <a:t>distribuir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espacio</a:t>
            </a:r>
            <a:r>
              <a:rPr lang="en-US" sz="1400">
                <a:ea typeface="+mn-lt"/>
                <a:cs typeface="+mn-lt"/>
              </a:rPr>
              <a:t> entre </a:t>
            </a:r>
            <a:r>
              <a:rPr lang="en-US" sz="1400" err="1">
                <a:ea typeface="+mn-lt"/>
                <a:cs typeface="+mn-lt"/>
              </a:rPr>
              <a:t>los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elementos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4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8FF5-C5C6-B71D-BFB6-889AA94B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FA48B1EE-48E4-D59A-BC34-E8A7CADF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2BB4D18-83AA-6C66-7B58-CDE0EC76C308}"/>
              </a:ext>
            </a:extLst>
          </p:cNvPr>
          <p:cNvSpPr txBox="1"/>
          <p:nvPr/>
        </p:nvSpPr>
        <p:spPr>
          <a:xfrm>
            <a:off x="8670471" y="1377266"/>
            <a:ext cx="352153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39000"/>
                    </a:schemeClr>
                  </a:outerShdw>
                </a:effectLst>
              </a:rPr>
              <a:t>Ya me cansé de hacer tantas diapositivas</a:t>
            </a:r>
            <a:endParaRPr lang="es-CO" b="1"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39000"/>
                  </a:schemeClr>
                </a:outerShdw>
              </a:effectLst>
            </a:endParaRPr>
          </a:p>
        </p:txBody>
      </p:sp>
      <p:pic>
        <p:nvPicPr>
          <p:cNvPr id="6" name="Imagen 5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CE10F6D-4EF4-799C-3A6E-DB9D0563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1" y="428879"/>
            <a:ext cx="7979742" cy="42710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11915F-18A6-D87B-268B-C27CA65DE581}"/>
              </a:ext>
            </a:extLst>
          </p:cNvPr>
          <p:cNvSpPr txBox="1"/>
          <p:nvPr/>
        </p:nvSpPr>
        <p:spPr>
          <a:xfrm>
            <a:off x="4543778" y="423334"/>
            <a:ext cx="361244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flex-direction: row-reverse para </a:t>
            </a:r>
            <a:r>
              <a:rPr lang="en-US" err="1">
                <a:solidFill>
                  <a:schemeClr val="bg1"/>
                </a:solidFill>
              </a:rPr>
              <a:t>invertir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horizontal, </a:t>
            </a:r>
            <a:r>
              <a:rPr lang="en-US">
                <a:solidFill>
                  <a:schemeClr val="bg1"/>
                </a:solidFill>
                <a:latin typeface="Consolas"/>
              </a:rPr>
              <a:t>justify-content: center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centrar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elementos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horizontalmente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align-items: flex-end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alinear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elementos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50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160E-1848-663E-00B6-88105C2F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0F10E33A-E784-72AA-91E8-185A3324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AD059D0-52DE-DAB5-21A3-E1B69FE2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7" y="637413"/>
            <a:ext cx="8685403" cy="4630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435C8F-DC0C-E1AB-8148-5B00C141F33A}"/>
              </a:ext>
            </a:extLst>
          </p:cNvPr>
          <p:cNvSpPr txBox="1"/>
          <p:nvPr/>
        </p:nvSpPr>
        <p:spPr>
          <a:xfrm>
            <a:off x="5827888" y="1707444"/>
            <a:ext cx="33584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19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BFDCF-AB1F-6910-0A36-97128DE6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140BDD22-65A8-BEEC-4786-40360B43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67494FB2-9366-83D1-C519-86DD19F7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" y="698846"/>
            <a:ext cx="5666592" cy="5376798"/>
          </a:xfrm>
          <a:prstGeom prst="rect">
            <a:avLst/>
          </a:prstGeom>
        </p:spPr>
      </p:pic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8F5EEC3-528B-1C9D-4427-E6FA6B6E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62" y="698847"/>
            <a:ext cx="5894671" cy="537679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B9E58CE-FCCB-9FE7-5361-9B040AAD59FD}"/>
              </a:ext>
            </a:extLst>
          </p:cNvPr>
          <p:cNvSpPr txBox="1"/>
          <p:nvPr/>
        </p:nvSpPr>
        <p:spPr>
          <a:xfrm>
            <a:off x="3364302" y="3601528"/>
            <a:ext cx="2300378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combinar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ID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descendiente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#fancy pickle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EB3A2F-7A39-A2AB-3A60-B60D249FDB42}"/>
              </a:ext>
            </a:extLst>
          </p:cNvPr>
          <p:cNvSpPr txBox="1"/>
          <p:nvPr/>
        </p:nvSpPr>
        <p:spPr>
          <a:xfrm>
            <a:off x="9474679" y="3601528"/>
            <a:ext cx="25072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seleccionar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clase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>
                <a:solidFill>
                  <a:srgbClr val="FFFFFF"/>
                </a:solidFill>
                <a:latin typeface="Consolas"/>
              </a:rPr>
              <a:t>.small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862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4D24-CF7C-3F8C-CE80-A10048E7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5F37A67B-5EB4-1436-5EC5-C6388538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BBCC8BD1-AEDA-6918-0F07-84AA4488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32410"/>
            <a:ext cx="11791950" cy="4381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02BF533-EE3B-2DA4-65AE-6A3D9476A9F1}"/>
              </a:ext>
            </a:extLst>
          </p:cNvPr>
          <p:cNvSpPr txBox="1"/>
          <p:nvPr/>
        </p:nvSpPr>
        <p:spPr>
          <a:xfrm>
            <a:off x="6420556" y="1538111"/>
            <a:ext cx="4967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224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472A-BC2B-A7CE-3147-69D9A140F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57F0C10D-64B5-9CDA-31AD-3EF8DBF5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C13B1CD-FC46-E722-FCE0-168156CA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571500"/>
            <a:ext cx="10428016" cy="50703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5977615-5FF9-86F8-C536-8F9B34A0EAE6}"/>
              </a:ext>
            </a:extLst>
          </p:cNvPr>
          <p:cNvSpPr txBox="1"/>
          <p:nvPr/>
        </p:nvSpPr>
        <p:spPr>
          <a:xfrm>
            <a:off x="5432777" y="1919111"/>
            <a:ext cx="52211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AutoNum type="arabicPeriod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align-self para </a:t>
            </a:r>
            <a:r>
              <a:rPr lang="en-US" err="1">
                <a:solidFill>
                  <a:schemeClr val="bg1"/>
                </a:solidFill>
              </a:rPr>
              <a:t>alinear</a:t>
            </a:r>
            <a:r>
              <a:rPr lang="en-US">
                <a:solidFill>
                  <a:schemeClr val="bg1"/>
                </a:solidFill>
              </a:rPr>
              <a:t> un solo </a:t>
            </a:r>
            <a:r>
              <a:rPr lang="en-US" err="1">
                <a:solidFill>
                  <a:schemeClr val="bg1"/>
                </a:solidFill>
              </a:rPr>
              <a:t>elemento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manera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distinta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demás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064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C678-8E46-E11E-B9E9-E5F7B3F4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8D416362-B64D-4C61-75CE-2CFFCD06C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1A84783-DCC2-8E03-D701-58D9E5BD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625475"/>
            <a:ext cx="8939138" cy="42574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88304E-F319-9332-4CC4-9B4DA480A3C2}"/>
              </a:ext>
            </a:extLst>
          </p:cNvPr>
          <p:cNvSpPr txBox="1"/>
          <p:nvPr/>
        </p:nvSpPr>
        <p:spPr>
          <a:xfrm>
            <a:off x="4670778" y="1707445"/>
            <a:ext cx="4473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la </a:t>
            </a:r>
            <a:r>
              <a:rPr lang="en-US" err="1">
                <a:solidFill>
                  <a:schemeClr val="bg1"/>
                </a:solidFill>
              </a:rPr>
              <a:t>propiedad</a:t>
            </a:r>
            <a:r>
              <a:rPr lang="en-US">
                <a:solidFill>
                  <a:schemeClr val="bg1"/>
                </a:solidFill>
              </a:rPr>
              <a:t> order para </a:t>
            </a:r>
            <a:r>
              <a:rPr lang="en-US" err="1">
                <a:solidFill>
                  <a:schemeClr val="bg1"/>
                </a:solidFill>
              </a:rPr>
              <a:t>cambiar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orden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individuales</a:t>
            </a:r>
            <a:r>
              <a:rPr lang="en-US">
                <a:solidFill>
                  <a:schemeClr val="bg1"/>
                </a:solidFill>
              </a:rPr>
              <a:t> y align-self para </a:t>
            </a:r>
            <a:r>
              <a:rPr lang="en-US" err="1">
                <a:solidFill>
                  <a:schemeClr val="bg1"/>
                </a:solidFill>
              </a:rPr>
              <a:t>alinear</a:t>
            </a:r>
            <a:r>
              <a:rPr lang="en-US">
                <a:solidFill>
                  <a:schemeClr val="bg1"/>
                </a:solidFill>
              </a:rPr>
              <a:t> un solo </a:t>
            </a:r>
            <a:r>
              <a:rPr lang="en-US" err="1">
                <a:solidFill>
                  <a:schemeClr val="bg1"/>
                </a:solidFill>
              </a:rPr>
              <a:t>algunos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manera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distinta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demás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es-ES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411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7EFE-468B-8917-FED8-E3C4E2B97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E61B2919-E14E-3ECE-ED2D-3C094C5F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5D28D6C-3443-882C-2D23-7B837376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577850"/>
            <a:ext cx="11588750" cy="57023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C63B2A2-6960-B598-A1B2-F4FE99B7040D}"/>
              </a:ext>
            </a:extLst>
          </p:cNvPr>
          <p:cNvSpPr txBox="1"/>
          <p:nvPr/>
        </p:nvSpPr>
        <p:spPr>
          <a:xfrm>
            <a:off x="917223" y="4106334"/>
            <a:ext cx="47413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flex-wrap: wrap para que los elementos pasen a otra línea.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226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310-F681-109E-5DF3-A60AB497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863C8E37-049D-6971-6B80-59BA7BDE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0C0CB0F-BD8B-B178-3FAF-623E6F064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568325"/>
            <a:ext cx="11493500" cy="57213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574651-02A3-1151-31FB-21A15C4F2492}"/>
              </a:ext>
            </a:extLst>
          </p:cNvPr>
          <p:cNvSpPr txBox="1"/>
          <p:nvPr/>
        </p:nvSpPr>
        <p:spPr>
          <a:xfrm>
            <a:off x="705556" y="2822222"/>
            <a:ext cx="522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columna y </a:t>
            </a:r>
            <a:r>
              <a:rPr lang="en-US">
                <a:latin typeface="Consolas"/>
              </a:rPr>
              <a:t>flex-wrap: wrap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elementos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pasen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otra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</a:t>
            </a:r>
            <a:r>
              <a:rPr lang="en-US">
                <a:ea typeface="+mn-lt"/>
                <a:cs typeface="+mn-lt"/>
              </a:rPr>
              <a:t>.</a:t>
            </a:r>
            <a:endParaRPr lang="es-ES"/>
          </a:p>
          <a:p>
            <a:pPr>
              <a:buFont typeface="Arial"/>
              <a:buChar char="•"/>
            </a:pPr>
            <a:endParaRPr lang="es-ES"/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989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59855-21DC-ABF1-2A96-67E0D613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6DB32243-04F5-074B-98B4-1D260E68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09A1DDB-76ED-9AB8-8DA0-41B8C6E4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596900"/>
            <a:ext cx="11182350" cy="5664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20ED78-969C-5E20-E9A1-110F3DE223AD}"/>
              </a:ext>
            </a:extLst>
          </p:cNvPr>
          <p:cNvSpPr txBox="1"/>
          <p:nvPr/>
        </p:nvSpPr>
        <p:spPr>
          <a:xfrm>
            <a:off x="903111" y="3767667"/>
            <a:ext cx="5065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flex-wrap: wrap para que los elementos pasen a otra línea.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751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4397F-6E4D-5874-B8C3-CEF39AD5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102C6B1A-F175-7AFB-E4D3-CD8CD6B7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8869A2C-CFCD-2A4B-9453-EFCCDA23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701675"/>
            <a:ext cx="11677650" cy="54546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D2456F-17E9-9E48-8CA8-2E1E5C918596}"/>
              </a:ext>
            </a:extLst>
          </p:cNvPr>
          <p:cNvSpPr txBox="1"/>
          <p:nvPr/>
        </p:nvSpPr>
        <p:spPr>
          <a:xfrm>
            <a:off x="6096000" y="440266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align-content: flex-start para </a:t>
            </a:r>
            <a:r>
              <a:rPr lang="en-US" err="1">
                <a:solidFill>
                  <a:schemeClr val="bg1"/>
                </a:solidFill>
              </a:rPr>
              <a:t>agrupar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líneas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parte</a:t>
            </a:r>
            <a:r>
              <a:rPr lang="en-US">
                <a:solidFill>
                  <a:schemeClr val="bg1"/>
                </a:solidFill>
              </a:rPr>
              <a:t> superior.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772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D985-6D8B-C60C-16E6-C9CAA37F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9BBFBA64-C53C-E844-5137-D39251CD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F33ECA3-845E-39D8-4955-4DB4C0BC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96900"/>
            <a:ext cx="11791950" cy="5664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2C5615-EBEA-DFFD-4504-B7948FCDDA86}"/>
              </a:ext>
            </a:extLst>
          </p:cNvPr>
          <p:cNvSpPr txBox="1"/>
          <p:nvPr/>
        </p:nvSpPr>
        <p:spPr>
          <a:xfrm>
            <a:off x="6237111" y="97366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align-content: flex-end para </a:t>
            </a:r>
            <a:r>
              <a:rPr lang="en-US" err="1">
                <a:solidFill>
                  <a:schemeClr val="bg1"/>
                </a:solidFill>
              </a:rPr>
              <a:t>agrupar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líneas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parte</a:t>
            </a:r>
            <a:r>
              <a:rPr lang="en-US">
                <a:solidFill>
                  <a:schemeClr val="bg1"/>
                </a:solidFill>
              </a:rPr>
              <a:t> inferior.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60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B2C2-A612-5AAF-D8E1-BD62BEDB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1598FA7F-0AE7-443C-9D17-9F48C454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5D4F4BD-44D4-004A-9F12-34D1486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587375"/>
            <a:ext cx="10826750" cy="56832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4F4BDAA-0FF9-443D-AB7F-36B5ABE7B707}"/>
              </a:ext>
            </a:extLst>
          </p:cNvPr>
          <p:cNvSpPr txBox="1"/>
          <p:nvPr/>
        </p:nvSpPr>
        <p:spPr>
          <a:xfrm>
            <a:off x="1044222" y="2935111"/>
            <a:ext cx="50517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flex-direction: column-reverse para </a:t>
            </a:r>
            <a:r>
              <a:rPr lang="en-US" err="1"/>
              <a:t>invertir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orden</a:t>
            </a:r>
            <a:r>
              <a:rPr lang="en-US"/>
              <a:t> vertical y </a:t>
            </a:r>
            <a:r>
              <a:rPr lang="en-US">
                <a:latin typeface="Consolas"/>
              </a:rPr>
              <a:t>align-content: center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centrar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varias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líneas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dentro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contenedor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70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A22B-873D-96FB-A8E7-8B14D3F80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cargar Imagende La Cara Triste De Meme Rana | Wallpapers.com">
            <a:extLst>
              <a:ext uri="{FF2B5EF4-FFF2-40B4-BE49-F238E27FC236}">
                <a16:creationId xmlns:a16="http://schemas.microsoft.com/office/drawing/2014/main" id="{4863864B-2E11-7DA7-5E31-F5D66D0E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EF7BC4C-DBB0-FE8E-264D-AFB97FCB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2" y="594782"/>
            <a:ext cx="11627556" cy="58659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B9C5CD-28A9-0CEA-E0AE-F2F0A4D6F53E}"/>
              </a:ext>
            </a:extLst>
          </p:cNvPr>
          <p:cNvSpPr txBox="1"/>
          <p:nvPr/>
        </p:nvSpPr>
        <p:spPr>
          <a:xfrm>
            <a:off x="6096000" y="846667"/>
            <a:ext cx="47131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flex-flow </a:t>
            </a:r>
            <a:r>
              <a:rPr lang="en-US" err="1">
                <a:solidFill>
                  <a:schemeClr val="bg1"/>
                </a:solidFill>
              </a:rPr>
              <a:t>como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combinación</a:t>
            </a:r>
            <a:r>
              <a:rPr lang="en-US">
                <a:solidFill>
                  <a:schemeClr val="bg1"/>
                </a:solidFill>
              </a:rPr>
              <a:t> de flex-direction y flex-wrap y </a:t>
            </a:r>
            <a:r>
              <a:rPr lang="en-US">
                <a:solidFill>
                  <a:schemeClr val="bg1"/>
                </a:solidFill>
                <a:latin typeface="Consolas"/>
              </a:rPr>
              <a:t>align-content: space-between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separar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líneas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espacio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entre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ellas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56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2F9C-D289-252A-8937-FD9C030E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2438D90B-13AA-E97A-F319-707E1D03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A39100D-BE94-F50A-767F-016EA1B2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9924"/>
          <a:stretch>
            <a:fillRect/>
          </a:stretch>
        </p:blipFill>
        <p:spPr>
          <a:xfrm>
            <a:off x="158404" y="741123"/>
            <a:ext cx="5935794" cy="5447883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1735D11-393C-5450-BD45-03B89B41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03" y="910551"/>
            <a:ext cx="5538201" cy="527698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C82AF-9FBF-B989-08FA-101A33AF1721}"/>
              </a:ext>
            </a:extLst>
          </p:cNvPr>
          <p:cNvSpPr txBox="1"/>
          <p:nvPr/>
        </p:nvSpPr>
        <p:spPr>
          <a:xfrm>
            <a:off x="3579961" y="4032848"/>
            <a:ext cx="251603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Aprendí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combinar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etiqueta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clase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600" err="1">
                <a:solidFill>
                  <a:srgbClr val="FFFFFF"/>
                </a:solidFill>
                <a:latin typeface="Consolas"/>
              </a:rPr>
              <a:t>orange.small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457200" indent="-228600"/>
            <a:endParaRPr lang="en-US" sz="1600">
              <a:solidFill>
                <a:srgbClr val="FFFFFF"/>
              </a:solidFill>
            </a:endParaRPr>
          </a:p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8C9CD4-BE95-5B1F-6F14-7A9F24882A25}"/>
              </a:ext>
            </a:extLst>
          </p:cNvPr>
          <p:cNvSpPr txBox="1"/>
          <p:nvPr/>
        </p:nvSpPr>
        <p:spPr>
          <a:xfrm>
            <a:off x="9793111" y="3908777"/>
            <a:ext cx="22436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directo</a:t>
            </a:r>
            <a:r>
              <a:rPr lang="en-US">
                <a:solidFill>
                  <a:schemeClr val="bg1"/>
                </a:solidFill>
              </a:rPr>
              <a:t> con </a:t>
            </a:r>
            <a:r>
              <a:rPr lang="en-US" err="1">
                <a:solidFill>
                  <a:schemeClr val="bg1"/>
                </a:solidFill>
              </a:rPr>
              <a:t>clase</a:t>
            </a:r>
            <a:r>
              <a:rPr lang="en-US">
                <a:solidFill>
                  <a:schemeClr val="bg1"/>
                </a:solidFill>
              </a:rPr>
              <a:t>: bento </a:t>
            </a:r>
            <a:r>
              <a:rPr lang="en-US" err="1">
                <a:solidFill>
                  <a:schemeClr val="bg1"/>
                </a:solidFill>
              </a:rPr>
              <a:t>orange.small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367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9CB95872-597C-FDF7-8018-D2895D21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, Tabla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11AFB6FE-ADD1-D2D9-05E0-5326CC89A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877421"/>
            <a:ext cx="10512280" cy="52673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AF7A350-DA40-D6FA-EE95-B18E34D802BA}"/>
              </a:ext>
            </a:extLst>
          </p:cNvPr>
          <p:cNvSpPr txBox="1"/>
          <p:nvPr/>
        </p:nvSpPr>
        <p:spPr>
          <a:xfrm>
            <a:off x="874889" y="3160888"/>
            <a:ext cx="48965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grid-column-start para </a:t>
            </a:r>
            <a:r>
              <a:rPr lang="en-US" err="1"/>
              <a:t>colocar</a:t>
            </a:r>
            <a:r>
              <a:rPr lang="en-US"/>
              <a:t> un </a:t>
            </a:r>
            <a:r>
              <a:rPr lang="en-US" err="1"/>
              <a:t>elemento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columna </a:t>
            </a:r>
            <a:r>
              <a:rPr lang="en-US" err="1"/>
              <a:t>específica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7365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BD680-284B-FA9D-811D-E4BCC7A3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9A3CA09C-41ED-CB2A-146E-8FD134D3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abla, Excel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CE49C5A2-A20D-CA1A-600D-9E8389921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921854"/>
            <a:ext cx="10750380" cy="542408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8A59FC-C3E0-846E-0369-0291CE265634}"/>
              </a:ext>
            </a:extLst>
          </p:cNvPr>
          <p:cNvSpPr txBox="1"/>
          <p:nvPr/>
        </p:nvSpPr>
        <p:spPr>
          <a:xfrm>
            <a:off x="381000" y="3033889"/>
            <a:ext cx="47413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grid-column-start para colocar un elemento en una columna específica.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304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D485-A41D-9A3E-85E1-ECBF6CA3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76BCF51A-6B69-2DFB-A3D9-AD48C8A6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B50AAEF-99F3-9828-1EFD-3C3B0A420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034517"/>
            <a:ext cx="10630567" cy="53662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D98349-BE2B-2DF6-D127-83A0A67130AD}"/>
              </a:ext>
            </a:extLst>
          </p:cNvPr>
          <p:cNvSpPr txBox="1"/>
          <p:nvPr/>
        </p:nvSpPr>
        <p:spPr>
          <a:xfrm>
            <a:off x="437444" y="3429000"/>
            <a:ext cx="4670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grid-column-end para definir dónde termina un elemento en la cuadrícula.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0798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AAD5D-2CED-DF10-6A19-BA0DE76C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24581441-F379-6675-BEDD-1820520E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Tabla, Excel&#10;&#10;El contenido generado por IA puede ser incorrecto.">
            <a:extLst>
              <a:ext uri="{FF2B5EF4-FFF2-40B4-BE49-F238E27FC236}">
                <a16:creationId xmlns:a16="http://schemas.microsoft.com/office/drawing/2014/main" id="{79FA19AC-A449-3711-789F-59A5757F0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217068"/>
            <a:ext cx="10631029" cy="535518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1611A8-C87E-FB32-898B-236CE45C4684}"/>
              </a:ext>
            </a:extLst>
          </p:cNvPr>
          <p:cNvSpPr txBox="1"/>
          <p:nvPr/>
        </p:nvSpPr>
        <p:spPr>
          <a:xfrm>
            <a:off x="606778" y="3527778"/>
            <a:ext cx="4642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grid-column-end para definir dónde termina un elemento en la cuadrícula.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79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1EB7-5424-B387-C744-357A312FB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BB5DF5D9-ABDF-464A-59E8-1FCA63BF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43DEE09-EE23-A4CB-C61B-67DE8F599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1075096"/>
            <a:ext cx="10725713" cy="54114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5B4BAC-38B7-91C9-0372-150C94877E29}"/>
              </a:ext>
            </a:extLst>
          </p:cNvPr>
          <p:cNvSpPr txBox="1"/>
          <p:nvPr/>
        </p:nvSpPr>
        <p:spPr>
          <a:xfrm>
            <a:off x="437444" y="3429000"/>
            <a:ext cx="4727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grid-column-end para definir dónde termina un elemento en la cuadrícula.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443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CA71-C783-9165-E219-3CDA3629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3B16CD4A-1FD3-C4F0-A82D-F30C553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44714C97-456F-4ADC-E96E-BD170BD4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44921"/>
            <a:ext cx="10572750" cy="533983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C071DD-B585-0A90-87B7-3BFD9E5867C7}"/>
              </a:ext>
            </a:extLst>
          </p:cNvPr>
          <p:cNvSpPr txBox="1"/>
          <p:nvPr/>
        </p:nvSpPr>
        <p:spPr>
          <a:xfrm>
            <a:off x="381000" y="3231444"/>
            <a:ext cx="5023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grid-column-start para colocar un elemento en una columna específica.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914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615D-EA55-8D13-1F79-03632386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913572F-2EE8-BADE-50B1-4A3BB58C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0AE212D-8057-499F-8DE5-BDC74ED04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185529"/>
            <a:ext cx="10506076" cy="53568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1DE4E8-8869-434D-AAB4-A0C4F0A45C45}"/>
              </a:ext>
            </a:extLst>
          </p:cNvPr>
          <p:cNvSpPr txBox="1"/>
          <p:nvPr/>
        </p:nvSpPr>
        <p:spPr>
          <a:xfrm>
            <a:off x="620889" y="3429000"/>
            <a:ext cx="4600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grid-column-end: span para </a:t>
            </a:r>
            <a:r>
              <a:rPr lang="en-US" err="1"/>
              <a:t>definir</a:t>
            </a:r>
            <a:r>
              <a:rPr lang="en-US"/>
              <a:t> </a:t>
            </a:r>
            <a:r>
              <a:rPr lang="en-US" err="1"/>
              <a:t>dónde</a:t>
            </a:r>
            <a:r>
              <a:rPr lang="en-US"/>
              <a:t> termina </a:t>
            </a:r>
            <a:r>
              <a:rPr lang="en-US" err="1"/>
              <a:t>una</a:t>
            </a:r>
            <a:r>
              <a:rPr lang="en-US"/>
              <a:t> </a:t>
            </a:r>
            <a:r>
              <a:rPr lang="en-US" err="1"/>
              <a:t>seleccion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cuadrícula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627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FED54-E79F-E8C0-A285-D9C475D7A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3868369F-2770-2A7F-3461-C9A25D61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58CA388-B7B5-F74B-29E1-5953B8AC4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934873"/>
            <a:ext cx="10572750" cy="53400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4314CB-F14D-1444-0ED0-7701E64AFF15}"/>
              </a:ext>
            </a:extLst>
          </p:cNvPr>
          <p:cNvSpPr txBox="1"/>
          <p:nvPr/>
        </p:nvSpPr>
        <p:spPr>
          <a:xfrm>
            <a:off x="522111" y="2878667"/>
            <a:ext cx="4670778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rtl="0">
              <a:lnSpc>
                <a:spcPts val="1425"/>
              </a:lnSpc>
              <a:buFont typeface=""/>
              <a:buChar char="•"/>
            </a:pPr>
            <a:r>
              <a:rPr lang="en-US" sz="1800" baseline="0">
                <a:latin typeface="Grandview Display"/>
                <a:ea typeface="Arial"/>
                <a:cs typeface="Arial"/>
              </a:rPr>
              <a:t>Aprendí a usar grid-column-end: span para definir dónde termina una seleccion en la cuadrícula.</a:t>
            </a:r>
            <a:r>
              <a:rPr lang="en-US" sz="1800">
                <a:latin typeface="Grandview Display"/>
                <a:ea typeface="Arial"/>
                <a:cs typeface="Arial"/>
              </a:rPr>
              <a:t>​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0602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26119-CEAC-79E2-D495-E186D8DA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E226AF10-E640-EDC9-F08D-B70AA148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Tabla, Excel&#10;&#10;El contenido generado por IA puede ser incorrecto.">
            <a:extLst>
              <a:ext uri="{FF2B5EF4-FFF2-40B4-BE49-F238E27FC236}">
                <a16:creationId xmlns:a16="http://schemas.microsoft.com/office/drawing/2014/main" id="{6C46A426-ABCC-CEA9-569C-042D4C658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" y="1184113"/>
            <a:ext cx="10124385" cy="5140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79FDE36-A92F-10E9-1A58-251A2F9B98A3}"/>
              </a:ext>
            </a:extLst>
          </p:cNvPr>
          <p:cNvSpPr txBox="1"/>
          <p:nvPr/>
        </p:nvSpPr>
        <p:spPr>
          <a:xfrm>
            <a:off x="493889" y="3146778"/>
            <a:ext cx="4586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/>
              <a:t>Aprendí</a:t>
            </a:r>
            <a:r>
              <a:rPr lang="en-US"/>
              <a:t> a usar </a:t>
            </a:r>
            <a:r>
              <a:rPr lang="en-US" err="1"/>
              <a:t>grid-column-start:span</a:t>
            </a:r>
            <a:r>
              <a:rPr lang="en-US"/>
              <a:t> para </a:t>
            </a:r>
            <a:r>
              <a:rPr lang="en-US" err="1"/>
              <a:t>colocar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seleccion</a:t>
            </a:r>
            <a:r>
              <a:rPr lang="en-US"/>
              <a:t> </a:t>
            </a:r>
            <a:r>
              <a:rPr lang="en-US" err="1"/>
              <a:t>desde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columna </a:t>
            </a:r>
            <a:r>
              <a:rPr lang="en-US" err="1"/>
              <a:t>específica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4374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0974-EF73-E8C4-B2CA-8FF5945F3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6CFEE5BF-BF54-C2E4-D3A9-203CE20B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abla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4603BC04-A72C-B906-929E-601C0A3D9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59476"/>
            <a:ext cx="10702025" cy="540799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C475AC-4481-4AC0-FA74-B451EEE7BE2E}"/>
              </a:ext>
            </a:extLst>
          </p:cNvPr>
          <p:cNvSpPr txBox="1"/>
          <p:nvPr/>
        </p:nvSpPr>
        <p:spPr>
          <a:xfrm>
            <a:off x="352778" y="3429000"/>
            <a:ext cx="482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 como abreviación para inicio y fin.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06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6A42-D800-F265-205F-0D753926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C4532A2A-B0E8-919A-D0FF-B2B52D26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F7EDEF30-D51E-1651-7AC7-8B86370F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8018"/>
          <a:stretch>
            <a:fillRect/>
          </a:stretch>
        </p:blipFill>
        <p:spPr>
          <a:xfrm>
            <a:off x="137526" y="553233"/>
            <a:ext cx="5664396" cy="5328042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6B82648-00CD-DE87-FF60-50D3A9F9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907" y="548863"/>
            <a:ext cx="6018104" cy="53323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C3D5F4-D8BF-AC2D-A8D2-0F04CE0AE1BB}"/>
              </a:ext>
            </a:extLst>
          </p:cNvPr>
          <p:cNvSpPr txBox="1"/>
          <p:nvPr/>
        </p:nvSpPr>
        <p:spPr>
          <a:xfrm>
            <a:off x="3612445" y="3429000"/>
            <a:ext cx="18344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múltiples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con plate, bento.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54A21C-BA9F-98C9-E5B6-D8E2FE78EAD3}"/>
              </a:ext>
            </a:extLst>
          </p:cNvPr>
          <p:cNvSpPr txBox="1"/>
          <p:nvPr/>
        </p:nvSpPr>
        <p:spPr>
          <a:xfrm>
            <a:off x="9694334" y="3429000"/>
            <a:ext cx="23424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con *.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30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1673-65D6-5CB4-3B78-4A5D9B5D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CEB834A-48EC-6A4E-DE08-C04A3E07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Tabla, Excel&#10;&#10;El contenido generado por IA puede ser incorrecto.">
            <a:extLst>
              <a:ext uri="{FF2B5EF4-FFF2-40B4-BE49-F238E27FC236}">
                <a16:creationId xmlns:a16="http://schemas.microsoft.com/office/drawing/2014/main" id="{C44E6C37-3510-A9CD-632A-446FA73E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146825"/>
            <a:ext cx="10515600" cy="53166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E7BB7C6-20C3-F8C3-26E8-20D533F1F220}"/>
              </a:ext>
            </a:extLst>
          </p:cNvPr>
          <p:cNvSpPr txBox="1"/>
          <p:nvPr/>
        </p:nvSpPr>
        <p:spPr>
          <a:xfrm>
            <a:off x="564444" y="3203222"/>
            <a:ext cx="47695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grid-column como abreviación para inicio y fin.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305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2D11C-9D6E-07A9-CC9D-0F5FD815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E7909D6B-7DDD-009F-26C8-93A32DED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A064FB3-E571-551D-2D5C-92985AD1D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040392"/>
            <a:ext cx="10508003" cy="531278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55F4F01-CC53-0E0A-749D-E6101D72A912}"/>
              </a:ext>
            </a:extLst>
          </p:cNvPr>
          <p:cNvSpPr txBox="1"/>
          <p:nvPr/>
        </p:nvSpPr>
        <p:spPr>
          <a:xfrm>
            <a:off x="592667" y="3429000"/>
            <a:ext cx="45296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grid-row-start para colocar un elemento en una fila específica.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1679-9A1E-D6DC-9D52-866F9896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2A17AE40-209C-24F9-F96B-EF8000A2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5DEF4AE-9655-6C7D-2BC1-0194B90A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23594"/>
            <a:ext cx="10782300" cy="54629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B7E4355-7822-1A75-F63A-1C485A849085}"/>
              </a:ext>
            </a:extLst>
          </p:cNvPr>
          <p:cNvSpPr txBox="1"/>
          <p:nvPr/>
        </p:nvSpPr>
        <p:spPr>
          <a:xfrm>
            <a:off x="493889" y="3189111"/>
            <a:ext cx="4670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grid-row como abreviación para inicio y fin de fila.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481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8B35E-FD5A-25D7-3311-34196225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0DA79116-CEF2-D2F9-E58B-6BEB7416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, Tabla, Excel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DFA8218F-EE18-99D3-1FEE-03AB2BA36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290434"/>
            <a:ext cx="10658474" cy="53519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1AE61C-4286-DC1C-95D8-FDFB622B5256}"/>
              </a:ext>
            </a:extLst>
          </p:cNvPr>
          <p:cNvSpPr txBox="1"/>
          <p:nvPr/>
        </p:nvSpPr>
        <p:spPr>
          <a:xfrm>
            <a:off x="550333" y="3203222"/>
            <a:ext cx="47836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combinar grid-column y grid-row para ubicar elementos en áreas específicas.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002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2DFB-3539-28E5-D010-6C37FF2E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1A33C83-53AF-E45D-8D85-34B074DC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64A6A1F-CAE5-9660-CEB2-9EE16D811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298008"/>
            <a:ext cx="10325100" cy="52259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DD9994-29B6-B938-47F1-115FFAD88EFE}"/>
              </a:ext>
            </a:extLst>
          </p:cNvPr>
          <p:cNvSpPr txBox="1"/>
          <p:nvPr/>
        </p:nvSpPr>
        <p:spPr>
          <a:xfrm>
            <a:off x="592667" y="3189111"/>
            <a:ext cx="475544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combinar grid-column y grid-row para ubicar elementos en áreas específicas.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76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755B-DDF5-4932-013B-A33FFC807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55BADED-7E8E-8A4B-5C16-9F33A878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75F7109-9FA5-58BD-C7E5-DEBBF7097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65719"/>
            <a:ext cx="10525125" cy="531043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27EF91-7E70-06A3-8215-3BE543C960A4}"/>
              </a:ext>
            </a:extLst>
          </p:cNvPr>
          <p:cNvSpPr txBox="1"/>
          <p:nvPr/>
        </p:nvSpPr>
        <p:spPr>
          <a:xfrm>
            <a:off x="550333" y="3429000"/>
            <a:ext cx="4811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grid-area para definir posición con filas y columnas al mismo tiempo.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474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5DEE-5D2D-BB21-F713-05D11C57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5567D941-DD6A-6EB6-913B-F9F250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AE20269A-4BC4-8B91-1485-6CEFA3DE0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308447"/>
            <a:ext cx="9982200" cy="50309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AC35BA-4F23-8B6E-463F-C37DFE78AD70}"/>
              </a:ext>
            </a:extLst>
          </p:cNvPr>
          <p:cNvSpPr txBox="1"/>
          <p:nvPr/>
        </p:nvSpPr>
        <p:spPr>
          <a:xfrm>
            <a:off x="2413000" y="2794000"/>
            <a:ext cx="29633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grid-area para definir posición con filas y columnas al mismo tiempo.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668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B3E6-BE8D-D5AD-225F-4BB3B8B9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099F864F-F36E-292D-0225-F5516BDE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719E2B0-A45D-3961-CA7B-E1223DBF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1168418"/>
            <a:ext cx="10182225" cy="51345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EBDBA29-F9C7-29A4-F3CB-C69E0D448838}"/>
              </a:ext>
            </a:extLst>
          </p:cNvPr>
          <p:cNvSpPr txBox="1"/>
          <p:nvPr/>
        </p:nvSpPr>
        <p:spPr>
          <a:xfrm>
            <a:off x="1693333" y="3287889"/>
            <a:ext cx="36124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Aprendí a usar order para modificar la posición visual de un elemento dentro de la cuadrícula.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727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1DB9-9425-26F4-0DD4-9B442196C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377F5FB0-0DA7-02A0-9661-CEDE4A73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33D920D-6D9D-6DD2-C471-9C3E3405A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53263"/>
            <a:ext cx="9906000" cy="50006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37FC05-AFC5-0806-4316-096F3B721826}"/>
              </a:ext>
            </a:extLst>
          </p:cNvPr>
          <p:cNvSpPr txBox="1"/>
          <p:nvPr/>
        </p:nvSpPr>
        <p:spPr>
          <a:xfrm>
            <a:off x="1961444" y="2695223"/>
            <a:ext cx="32314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Aprendí a usar order para modificar la posición visual de un elemento dentro de la cuadrícula.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478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3551-2D54-5DAF-80D6-EFEC12DC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7E8A2C3E-1E45-0BA7-678E-136C4277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418D06E-5271-3D51-A1BF-6B8D89BD9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191452"/>
            <a:ext cx="10436459" cy="53045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DC786A-21FB-FD8B-B19A-65E5667396D7}"/>
              </a:ext>
            </a:extLst>
          </p:cNvPr>
          <p:cNvSpPr txBox="1"/>
          <p:nvPr/>
        </p:nvSpPr>
        <p:spPr>
          <a:xfrm>
            <a:off x="620889" y="3965222"/>
            <a:ext cx="43462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85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478F9-8BC9-57D8-07D1-37F670ED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B58395E4-3092-7966-17AD-ED3EF5BF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D93A2A0-6F63-C8F0-1FB2-B901EAD3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1" r="-339" b="47104"/>
          <a:stretch>
            <a:fillRect/>
          </a:stretch>
        </p:blipFill>
        <p:spPr>
          <a:xfrm>
            <a:off x="210594" y="699370"/>
            <a:ext cx="5664398" cy="5526497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C620079-32D5-95F1-CEEE-32E90103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088" y="636218"/>
            <a:ext cx="5966564" cy="55855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B601BA-0922-9F99-1E3D-94A7A8F9FB54}"/>
              </a:ext>
            </a:extLst>
          </p:cNvPr>
          <p:cNvSpPr txBox="1"/>
          <p:nvPr/>
        </p:nvSpPr>
        <p:spPr>
          <a:xfrm>
            <a:off x="3668889" y="3429000"/>
            <a:ext cx="20461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sobre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platos</a:t>
            </a:r>
            <a:r>
              <a:rPr lang="en-US">
                <a:solidFill>
                  <a:schemeClr val="bg1"/>
                </a:solidFill>
              </a:rPr>
              <a:t> con Plate *</a:t>
            </a:r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B66446-E104-761C-0A04-F0F7BA7E1D18}"/>
              </a:ext>
            </a:extLst>
          </p:cNvPr>
          <p:cNvSpPr txBox="1"/>
          <p:nvPr/>
        </p:nvSpPr>
        <p:spPr>
          <a:xfrm>
            <a:off x="9736666" y="4162777"/>
            <a:ext cx="23283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hermanos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adyacentes</a:t>
            </a:r>
            <a:r>
              <a:rPr lang="en-US">
                <a:solidFill>
                  <a:schemeClr val="bg1"/>
                </a:solidFill>
              </a:rPr>
              <a:t> con plate + apple.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6112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ACA30-8123-D0CE-5F2E-E5A41C33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80E0CBC9-1EC5-91D3-A267-3BE478469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C6FA16A-CFF2-94C5-3F3D-BC7407D67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91220"/>
            <a:ext cx="10153650" cy="512300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01ED7B-2B20-74D9-0218-17FCCFAEA416}"/>
              </a:ext>
            </a:extLst>
          </p:cNvPr>
          <p:cNvSpPr txBox="1"/>
          <p:nvPr/>
        </p:nvSpPr>
        <p:spPr>
          <a:xfrm>
            <a:off x="677333" y="3753555"/>
            <a:ext cx="4261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525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2E8D-C1AD-A830-41A3-2333E8250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949944DB-5E7E-2423-FA22-79F31016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4AFB686-F09A-E9C9-D7DB-B2D5A11F5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1397577"/>
            <a:ext cx="10220325" cy="51756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6696711-2B40-FA15-E839-B93A7619E2B9}"/>
              </a:ext>
            </a:extLst>
          </p:cNvPr>
          <p:cNvSpPr txBox="1"/>
          <p:nvPr/>
        </p:nvSpPr>
        <p:spPr>
          <a:xfrm>
            <a:off x="733778" y="3245556"/>
            <a:ext cx="3781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349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1366-2B1E-E164-C8B6-17026BBAC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F51408D6-FEF6-5D96-AD70-16C94C7B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086693-4DFE-CB25-A677-AA8736E9C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1399924"/>
            <a:ext cx="10010775" cy="506691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06E70-1196-DF1D-F0AD-2DAA627D8CC9}"/>
              </a:ext>
            </a:extLst>
          </p:cNvPr>
          <p:cNvSpPr txBox="1"/>
          <p:nvPr/>
        </p:nvSpPr>
        <p:spPr>
          <a:xfrm>
            <a:off x="465667" y="3330222"/>
            <a:ext cx="440266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630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4838D-66DB-6F9D-EB73-4E70EB8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2B3D4CD0-2EC1-8725-5CA1-64BCD5E7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813C991-EE51-8FC9-61B8-EAB95ABF7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084574"/>
            <a:ext cx="9963150" cy="50830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CB68D-2E4D-1523-0B5A-C20414F98850}"/>
              </a:ext>
            </a:extLst>
          </p:cNvPr>
          <p:cNvSpPr txBox="1"/>
          <p:nvPr/>
        </p:nvSpPr>
        <p:spPr>
          <a:xfrm>
            <a:off x="2483556" y="2949222"/>
            <a:ext cx="28927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014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7EFD-986E-7D73-9771-9272AB43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5B5ABFA-883D-157C-BE1A-425731D0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DBBB28C-BD03-88A0-A1B8-AE14630B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54125"/>
            <a:ext cx="10182225" cy="51346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90D138-42F8-6E9B-0546-565F08FB94AF}"/>
              </a:ext>
            </a:extLst>
          </p:cNvPr>
          <p:cNvSpPr txBox="1"/>
          <p:nvPr/>
        </p:nvSpPr>
        <p:spPr>
          <a:xfrm>
            <a:off x="747889" y="3076222"/>
            <a:ext cx="3683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grid-template-columns para definir el número y tamaño de columnas.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911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0AD5-EE91-BA4A-E3F5-0B22A26A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BCC64AD5-C379-F5D3-D8AD-88BCEDC1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A9CCF20-D314-61EF-289C-910C6B6CF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223979"/>
            <a:ext cx="9963150" cy="50428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F3D5D7-A9AD-7416-D88E-FEB2AF72847C}"/>
              </a:ext>
            </a:extLst>
          </p:cNvPr>
          <p:cNvSpPr txBox="1"/>
          <p:nvPr/>
        </p:nvSpPr>
        <p:spPr>
          <a:xfrm>
            <a:off x="860777" y="3316111"/>
            <a:ext cx="43885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Aprendí a usar grid-template-rows para definir el número y tamaño de filas.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687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D3E67-054B-649D-5C0F-1B279252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AE4A65EB-A74E-E4A4-4531-092DCD0F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1A7BD9F8-2B77-2669-5A36-5A12A2727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149580"/>
            <a:ext cx="10629900" cy="53888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8A6654-4E7E-66DF-909E-DC72722DEDB1}"/>
              </a:ext>
            </a:extLst>
          </p:cNvPr>
          <p:cNvSpPr txBox="1"/>
          <p:nvPr/>
        </p:nvSpPr>
        <p:spPr>
          <a:xfrm>
            <a:off x="493889" y="3429000"/>
            <a:ext cx="482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Aprendí</a:t>
            </a:r>
            <a:r>
              <a:rPr lang="en-US"/>
              <a:t> a usar grid-template con </a:t>
            </a:r>
            <a:r>
              <a:rPr lang="en-US" err="1"/>
              <a:t>nombres</a:t>
            </a:r>
            <a:r>
              <a:rPr lang="en-US"/>
              <a:t> </a:t>
            </a:r>
            <a:r>
              <a:rPr lang="en-US" err="1"/>
              <a:t>definidos</a:t>
            </a:r>
            <a:r>
              <a:rPr lang="en-US"/>
              <a:t>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secciones</a:t>
            </a:r>
            <a:r>
              <a:rPr lang="en-US"/>
              <a:t> </a:t>
            </a:r>
            <a:r>
              <a:rPr lang="en-US" err="1"/>
              <a:t>completas</a:t>
            </a:r>
            <a:r>
              <a:rPr lang="en-US"/>
              <a:t> de la </a:t>
            </a:r>
            <a:r>
              <a:rPr lang="en-US" err="1"/>
              <a:t>cuadrícula</a:t>
            </a:r>
            <a:r>
              <a:rPr lang="en-US"/>
              <a:t>.</a:t>
            </a:r>
            <a:endParaRPr lang="es-ES"/>
          </a:p>
          <a:p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976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FBF7-DC4F-DC9E-356A-B45D7676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🔥 [50+] Plant vs Zombies Wallpapers | WallpaperSafari">
            <a:extLst>
              <a:ext uri="{FF2B5EF4-FFF2-40B4-BE49-F238E27FC236}">
                <a16:creationId xmlns:a16="http://schemas.microsoft.com/office/drawing/2014/main" id="{7B7FB31F-238F-8E1F-D78A-F32BD936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3472A9AA-96E8-1A6F-22C3-5E994530D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" y="1021556"/>
            <a:ext cx="10460799" cy="53030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2B2A09-2F43-0146-EE0A-517ECD021B39}"/>
              </a:ext>
            </a:extLst>
          </p:cNvPr>
          <p:cNvSpPr txBox="1"/>
          <p:nvPr/>
        </p:nvSpPr>
        <p:spPr>
          <a:xfrm>
            <a:off x="550333" y="2751667"/>
            <a:ext cx="46143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aseline="0" err="1">
                <a:latin typeface="Grandview Display"/>
              </a:rPr>
              <a:t>Aprendí</a:t>
            </a:r>
            <a:r>
              <a:rPr lang="en-US" sz="1800" baseline="0">
                <a:latin typeface="Grandview Display"/>
              </a:rPr>
              <a:t> a usar grid-template con </a:t>
            </a:r>
            <a:r>
              <a:rPr lang="en-US" sz="1800" baseline="0" err="1">
                <a:latin typeface="Grandview Display"/>
              </a:rPr>
              <a:t>nombres</a:t>
            </a:r>
            <a:r>
              <a:rPr lang="en-US" sz="1800" baseline="0">
                <a:latin typeface="Grandview Display"/>
              </a:rPr>
              <a:t> </a:t>
            </a:r>
            <a:r>
              <a:rPr lang="en-US" sz="1800" baseline="0" err="1">
                <a:latin typeface="Grandview Display"/>
              </a:rPr>
              <a:t>definidos</a:t>
            </a:r>
            <a:r>
              <a:rPr lang="en-US" sz="1800" baseline="0">
                <a:latin typeface="Grandview Display"/>
              </a:rPr>
              <a:t> para </a:t>
            </a:r>
            <a:r>
              <a:rPr lang="en-US" sz="1800" baseline="0" err="1">
                <a:latin typeface="Grandview Display"/>
              </a:rPr>
              <a:t>organizar</a:t>
            </a:r>
            <a:r>
              <a:rPr lang="en-US" sz="1800" baseline="0">
                <a:latin typeface="Grandview Display"/>
              </a:rPr>
              <a:t> </a:t>
            </a:r>
            <a:r>
              <a:rPr lang="en-US" sz="1800" baseline="0" err="1">
                <a:latin typeface="Grandview Display"/>
              </a:rPr>
              <a:t>secciones</a:t>
            </a:r>
            <a:r>
              <a:rPr lang="en-US" sz="1800" baseline="0">
                <a:latin typeface="Grandview Display"/>
              </a:rPr>
              <a:t> </a:t>
            </a:r>
            <a:r>
              <a:rPr lang="en-US" sz="1800" baseline="0" err="1">
                <a:latin typeface="Grandview Display"/>
              </a:rPr>
              <a:t>completas</a:t>
            </a:r>
            <a:r>
              <a:rPr lang="en-US" sz="1800" baseline="0">
                <a:latin typeface="Grandview Display"/>
              </a:rPr>
              <a:t> de la </a:t>
            </a:r>
            <a:r>
              <a:rPr lang="en-US" sz="1800" baseline="0" err="1">
                <a:latin typeface="Grandview Display"/>
              </a:rPr>
              <a:t>cuadrícula</a:t>
            </a:r>
            <a:r>
              <a:rPr lang="en-US" sz="1800" baseline="0">
                <a:latin typeface="Grandview Display"/>
              </a:rPr>
              <a:t>.</a:t>
            </a:r>
            <a:endParaRPr lang="es-E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788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22E9D-9E7C-31FC-CFAE-AA5731FA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6" name="Picture 14" descr="Cansado - Meme by Yu10111 :) Memedroid">
            <a:extLst>
              <a:ext uri="{FF2B5EF4-FFF2-40B4-BE49-F238E27FC236}">
                <a16:creationId xmlns:a16="http://schemas.microsoft.com/office/drawing/2014/main" id="{B419A9C1-AAB8-1E1D-A08D-6D5142B3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042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Cara De Jesús Vectores, Iconos, Gráficos y Fondos para Descargar Gratis">
            <a:extLst>
              <a:ext uri="{FF2B5EF4-FFF2-40B4-BE49-F238E27FC236}">
                <a16:creationId xmlns:a16="http://schemas.microsoft.com/office/drawing/2014/main" id="{DD75633A-B881-8A2F-714C-80A7F48B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260"/>
            <a:ext cx="2616740" cy="26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Jesus Loves You Vectores, Iconos, Gráficos y Fondos para Descargar Gratis">
            <a:extLst>
              <a:ext uri="{FF2B5EF4-FFF2-40B4-BE49-F238E27FC236}">
                <a16:creationId xmlns:a16="http://schemas.microsoft.com/office/drawing/2014/main" id="{882D31B4-715D-F7AE-6628-414980A0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71" y="0"/>
            <a:ext cx="3409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D3BF20-28E5-A3ED-C51F-DB07CB4FD32B}"/>
              </a:ext>
            </a:extLst>
          </p:cNvPr>
          <p:cNvSpPr txBox="1"/>
          <p:nvPr/>
        </p:nvSpPr>
        <p:spPr>
          <a:xfrm>
            <a:off x="2148232" y="-207391"/>
            <a:ext cx="6958061" cy="25545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73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8000" b="1">
                <a:effectLst>
                  <a:outerShdw blurRad="50800" dist="38100" dir="2700000" algn="tl" rotWithShape="0">
                    <a:schemeClr val="accent6">
                      <a:lumMod val="60000"/>
                      <a:lumOff val="40000"/>
                    </a:schemeClr>
                  </a:outerShdw>
                </a:effectLst>
              </a:rPr>
              <a:t>Gracias por su atención</a:t>
            </a:r>
            <a:endParaRPr lang="es-CO" sz="8000" b="1">
              <a:effectLst>
                <a:outerShdw blurRad="50800" dist="38100" dir="2700000" algn="tl" rotWithShape="0">
                  <a:schemeClr val="accent6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65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061A-A9AD-BCD8-0348-120F2C52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432683CF-994D-E52A-D39D-82227FCE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06898CE-3588-4590-C2AA-D81C59DF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46" r="-339" b="48323"/>
          <a:stretch>
            <a:fillRect/>
          </a:stretch>
        </p:blipFill>
        <p:spPr>
          <a:xfrm>
            <a:off x="85334" y="615863"/>
            <a:ext cx="5831410" cy="5463706"/>
          </a:xfrm>
          <a:prstGeom prst="rect">
            <a:avLst/>
          </a:prstGeom>
        </p:spPr>
      </p:pic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1D4EF9C-84A2-FCF8-2E35-536A1B42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95" y="614624"/>
            <a:ext cx="5816382" cy="546173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CBE080-A62E-7E44-6197-4333E4DFBDE6}"/>
              </a:ext>
            </a:extLst>
          </p:cNvPr>
          <p:cNvSpPr txBox="1"/>
          <p:nvPr/>
        </p:nvSpPr>
        <p:spPr>
          <a:xfrm>
            <a:off x="3668889" y="3429000"/>
            <a:ext cx="21448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hermanos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generales</a:t>
            </a:r>
            <a:r>
              <a:rPr lang="en-US">
                <a:solidFill>
                  <a:schemeClr val="bg1"/>
                </a:solidFill>
              </a:rPr>
              <a:t> con bento ~ pickle.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EA0631-578F-68B4-E919-36D03BB19A34}"/>
              </a:ext>
            </a:extLst>
          </p:cNvPr>
          <p:cNvSpPr txBox="1"/>
          <p:nvPr/>
        </p:nvSpPr>
        <p:spPr>
          <a:xfrm>
            <a:off x="9736666" y="3711223"/>
            <a:ext cx="2187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directo</a:t>
            </a:r>
            <a:r>
              <a:rPr lang="en-US">
                <a:solidFill>
                  <a:schemeClr val="bg1"/>
                </a:solidFill>
              </a:rPr>
              <a:t> con plate &gt; apple.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97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4015-5E94-1F5D-3D85-E97951D1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 descr="DRAGON BALL LAST SUPPER">
            <a:extLst>
              <a:ext uri="{FF2B5EF4-FFF2-40B4-BE49-F238E27FC236}">
                <a16:creationId xmlns:a16="http://schemas.microsoft.com/office/drawing/2014/main" id="{F81DB0B6-CA4C-8964-F5C0-FBFF29E5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>
            <a:fillRect/>
          </a:stretch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AB0E531D-EA74-86DC-E035-0F4686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76" b="50000"/>
          <a:stretch>
            <a:fillRect/>
          </a:stretch>
        </p:blipFill>
        <p:spPr>
          <a:xfrm>
            <a:off x="140005" y="323980"/>
            <a:ext cx="6278801" cy="58342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9E8A98-227D-8B4D-DD51-4F72B71A12A4}"/>
              </a:ext>
            </a:extLst>
          </p:cNvPr>
          <p:cNvSpPr txBox="1"/>
          <p:nvPr/>
        </p:nvSpPr>
        <p:spPr>
          <a:xfrm>
            <a:off x="3993445" y="4205111"/>
            <a:ext cx="23847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Aprendí</a:t>
            </a:r>
            <a:r>
              <a:rPr lang="en-US">
                <a:solidFill>
                  <a:schemeClr val="bg1"/>
                </a:solidFill>
              </a:rPr>
              <a:t> a usar : first-child para </a:t>
            </a:r>
            <a:r>
              <a:rPr lang="en-US" err="1">
                <a:solidFill>
                  <a:schemeClr val="bg1"/>
                </a:solidFill>
              </a:rPr>
              <a:t>seleccionar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primer </a:t>
            </a:r>
            <a:r>
              <a:rPr lang="en-US" err="1">
                <a:solidFill>
                  <a:schemeClr val="bg1"/>
                </a:solidFill>
              </a:rPr>
              <a:t>hijo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35862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Panorámica</PresentationFormat>
  <Paragraphs>136</Paragraphs>
  <Slides>78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3" baseType="lpstr">
      <vt:lpstr>Aptos</vt:lpstr>
      <vt:lpstr>Arial</vt:lpstr>
      <vt:lpstr>Consolas</vt:lpstr>
      <vt:lpstr>Grandview Display</vt:lpstr>
      <vt:lpstr>DashVTI</vt:lpstr>
      <vt:lpstr>Practica CSS Diner Flexbox Froggy Grid Garden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Esteban Quiceno Loaiza</dc:creator>
  <cp:lastModifiedBy>Eban balentine</cp:lastModifiedBy>
  <cp:revision>1</cp:revision>
  <dcterms:created xsi:type="dcterms:W3CDTF">2026-01-23T00:49:45Z</dcterms:created>
  <dcterms:modified xsi:type="dcterms:W3CDTF">2026-01-27T11:52:49Z</dcterms:modified>
</cp:coreProperties>
</file>